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5"/>
  </p:notesMasterIdLst>
  <p:sldIdLst>
    <p:sldId id="256" r:id="rId3"/>
    <p:sldId id="257" r:id="rId4"/>
    <p:sldId id="260" r:id="rId5"/>
    <p:sldId id="258" r:id="rId6"/>
    <p:sldId id="259" r:id="rId7"/>
    <p:sldId id="261" r:id="rId8"/>
    <p:sldId id="296" r:id="rId9"/>
    <p:sldId id="262" r:id="rId10"/>
    <p:sldId id="265" r:id="rId11"/>
    <p:sldId id="263" r:id="rId12"/>
    <p:sldId id="268" r:id="rId13"/>
    <p:sldId id="264" r:id="rId14"/>
    <p:sldId id="267" r:id="rId15"/>
    <p:sldId id="271" r:id="rId16"/>
    <p:sldId id="277" r:id="rId17"/>
    <p:sldId id="275" r:id="rId18"/>
    <p:sldId id="270" r:id="rId19"/>
    <p:sldId id="272" r:id="rId20"/>
    <p:sldId id="273" r:id="rId21"/>
    <p:sldId id="274" r:id="rId22"/>
    <p:sldId id="276" r:id="rId23"/>
    <p:sldId id="295" r:id="rId24"/>
  </p:sldIdLst>
  <p:sldSz cx="9144000" cy="5143500" type="screen16x9"/>
  <p:notesSz cx="6858000" cy="9144000"/>
  <p:embeddedFontLst>
    <p:embeddedFont>
      <p:font typeface="Ambidexter" panose="04000503080000020004" pitchFamily="82" charset="0"/>
      <p:regular r:id="rId26"/>
    </p:embeddedFont>
    <p:embeddedFont>
      <p:font typeface="DM Sans" panose="020B0604020202020204" charset="0"/>
      <p:regular r:id="rId27"/>
      <p:bold r:id="rId28"/>
      <p:italic r:id="rId29"/>
      <p:boldItalic r:id="rId30"/>
    </p:embeddedFont>
    <p:embeddedFont>
      <p:font typeface="Inconsolata" pitchFamily="1" charset="0"/>
      <p:regular r:id="rId31"/>
      <p:bold r:id="rId32"/>
    </p:embeddedFont>
    <p:embeddedFont>
      <p:font typeface="Inter" panose="02000503000000020004" pitchFamily="2" charset="0"/>
      <p:regular r:id="rId33"/>
      <p:bold r:id="rId34"/>
      <p:italic r:id="rId35"/>
      <p:boldItalic r:id="rId36"/>
    </p:embeddedFont>
    <p:embeddedFont>
      <p:font typeface="Neue Machina" panose="00000500000000000000" pitchFamily="50" charset="-52"/>
      <p:regular r:id="rId37"/>
    </p:embeddedFont>
    <p:embeddedFont>
      <p:font typeface="Neue Machina Ultrabold" panose="00000900000000000000" pitchFamily="50" charset="-52"/>
      <p:bold r:id="rId38"/>
    </p:embeddedFont>
    <p:embeddedFont>
      <p:font typeface="Nunito Light" pitchFamily="2" charset="-52"/>
      <p:regular r:id="rId39"/>
      <p:italic r:id="rId40"/>
    </p:embeddedFont>
    <p:embeddedFont>
      <p:font typeface="Open Sans Light" pitchFamily="2" charset="0"/>
      <p:regular r:id="rId41"/>
      <p:italic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66"/>
    <a:srgbClr val="B0A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ADFFCB-51B4-4396-B15B-77A8B582C74E}">
  <a:tblStyle styleId="{10ADFFCB-51B4-4396-B15B-77A8B582C7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45627D2-9369-4338-9E71-ABF5B3F572C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DAC00D-CDFA-4C07-86B3-0819A42C1C4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20" y="79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9601" cy="396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3e3d52f1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3e3d52f1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4a31f363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04a31f363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b0fc43443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b0fc43443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4a31f36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04a31f36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ff18b49f31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ff18b49f31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0fc43443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b0fc43443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9" name="Google Shape;10369;g2b0fc43443c_0_22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0" name="Google Shape;10370;g2b0fc43443c_0_22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22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50" y="883375"/>
            <a:ext cx="4300200" cy="24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850625"/>
            <a:ext cx="4300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42650" y="4608489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2039900" y="1460475"/>
            <a:ext cx="5064300" cy="11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2039900" y="2803175"/>
            <a:ext cx="50643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7" name="Google Shape;67;p11"/>
          <p:cNvGrpSpPr/>
          <p:nvPr/>
        </p:nvGrpSpPr>
        <p:grpSpPr>
          <a:xfrm>
            <a:off x="-642700" y="-822800"/>
            <a:ext cx="10429400" cy="6789038"/>
            <a:chOff x="-642700" y="-822800"/>
            <a:chExt cx="10429400" cy="6789038"/>
          </a:xfrm>
        </p:grpSpPr>
        <p:cxnSp>
          <p:nvCxnSpPr>
            <p:cNvPr id="68" name="Google Shape;68;p11"/>
            <p:cNvCxnSpPr/>
            <p:nvPr/>
          </p:nvCxnSpPr>
          <p:spPr>
            <a:xfrm rot="10800000" flipH="1">
              <a:off x="715100" y="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" name="Google Shape;69;p11"/>
            <p:cNvGrpSpPr/>
            <p:nvPr/>
          </p:nvGrpSpPr>
          <p:grpSpPr>
            <a:xfrm>
              <a:off x="-642700" y="-822800"/>
              <a:ext cx="10429400" cy="6789038"/>
              <a:chOff x="-642700" y="-822800"/>
              <a:chExt cx="10429400" cy="6789038"/>
            </a:xfrm>
          </p:grpSpPr>
          <p:sp>
            <p:nvSpPr>
              <p:cNvPr id="70" name="Google Shape;70;p11"/>
              <p:cNvSpPr/>
              <p:nvPr/>
            </p:nvSpPr>
            <p:spPr>
              <a:xfrm>
                <a:off x="7071100" y="-822800"/>
                <a:ext cx="1357800" cy="1357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>
                <a:off x="-642700" y="3250657"/>
                <a:ext cx="1357800" cy="1357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>
                <a:off x="8428900" y="3250639"/>
                <a:ext cx="1357800" cy="1357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>
                <a:off x="7071100" y="4608439"/>
                <a:ext cx="1357800" cy="13578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74" name="Google Shape;74;p11"/>
          <p:cNvGrpSpPr/>
          <p:nvPr/>
        </p:nvGrpSpPr>
        <p:grpSpPr>
          <a:xfrm>
            <a:off x="3" y="2504425"/>
            <a:ext cx="9495747" cy="2848362"/>
            <a:chOff x="3" y="2504425"/>
            <a:chExt cx="9495747" cy="2848362"/>
          </a:xfrm>
        </p:grpSpPr>
        <p:pic>
          <p:nvPicPr>
            <p:cNvPr id="75" name="Google Shape;75;p11"/>
            <p:cNvPicPr preferRelativeResize="0"/>
            <p:nvPr/>
          </p:nvPicPr>
          <p:blipFill rotWithShape="1">
            <a:blip r:embed="rId2">
              <a:alphaModFix/>
            </a:blip>
            <a:srcRect l="149" r="149"/>
            <a:stretch/>
          </p:blipFill>
          <p:spPr>
            <a:xfrm>
              <a:off x="3" y="2504425"/>
              <a:ext cx="1540225" cy="15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1"/>
            <p:cNvPicPr preferRelativeResize="0"/>
            <p:nvPr/>
          </p:nvPicPr>
          <p:blipFill rotWithShape="1">
            <a:blip r:embed="rId3">
              <a:alphaModFix/>
            </a:blip>
            <a:srcRect l="2516" r="2525"/>
            <a:stretch/>
          </p:blipFill>
          <p:spPr>
            <a:xfrm>
              <a:off x="6866775" y="2716063"/>
              <a:ext cx="2628975" cy="2636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957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39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3957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039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3957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039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0000" y="2040092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3419275" y="2040092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6118550" y="2040092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720000" y="3684367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3419275" y="3684367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6118550" y="3684367"/>
            <a:ext cx="23055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consolata"/>
              <a:buNone/>
              <a:defRPr sz="20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8652600" y="-663915"/>
            <a:ext cx="1357800" cy="6919178"/>
            <a:chOff x="8652600" y="-663915"/>
            <a:chExt cx="1357800" cy="6919178"/>
          </a:xfrm>
        </p:grpSpPr>
        <p:sp>
          <p:nvSpPr>
            <p:cNvPr id="93" name="Google Shape;93;p13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8652600" y="489746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95" name="Google Shape;9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0115" y="-663925"/>
            <a:ext cx="1540224" cy="15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5650175" y="1490210"/>
            <a:ext cx="27606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5650175" y="478010"/>
            <a:ext cx="276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>
            <a:spLocks noGrp="1"/>
          </p:cNvSpPr>
          <p:nvPr>
            <p:ph type="pic" idx="2"/>
          </p:nvPr>
        </p:nvSpPr>
        <p:spPr>
          <a:xfrm>
            <a:off x="715100" y="-3200"/>
            <a:ext cx="2836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4"/>
          <p:cNvSpPr>
            <a:spLocks noGrp="1"/>
          </p:cNvSpPr>
          <p:nvPr>
            <p:ph type="pic" idx="3"/>
          </p:nvPr>
        </p:nvSpPr>
        <p:spPr>
          <a:xfrm>
            <a:off x="3690375" y="2969775"/>
            <a:ext cx="4738500" cy="21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4"/>
          <p:cNvSpPr>
            <a:spLocks noGrp="1"/>
          </p:cNvSpPr>
          <p:nvPr>
            <p:ph type="pic" idx="4"/>
          </p:nvPr>
        </p:nvSpPr>
        <p:spPr>
          <a:xfrm>
            <a:off x="3690375" y="-3200"/>
            <a:ext cx="1821300" cy="2810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2" name="Google Shape;102;p14"/>
          <p:cNvGrpSpPr/>
          <p:nvPr/>
        </p:nvGrpSpPr>
        <p:grpSpPr>
          <a:xfrm>
            <a:off x="-871300" y="-1051411"/>
            <a:ext cx="10886600" cy="7248425"/>
            <a:chOff x="-871300" y="-1051411"/>
            <a:chExt cx="10886600" cy="7248425"/>
          </a:xfrm>
        </p:grpSpPr>
        <p:sp>
          <p:nvSpPr>
            <p:cNvPr id="103" name="Google Shape;103;p14"/>
            <p:cNvSpPr/>
            <p:nvPr/>
          </p:nvSpPr>
          <p:spPr>
            <a:xfrm>
              <a:off x="8657500" y="48392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-871300" y="32507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0711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715102" y="2435575"/>
            <a:ext cx="219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2"/>
          </p:nvPr>
        </p:nvSpPr>
        <p:spPr>
          <a:xfrm>
            <a:off x="715100" y="2883175"/>
            <a:ext cx="21939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3"/>
          </p:nvPr>
        </p:nvSpPr>
        <p:spPr>
          <a:xfrm>
            <a:off x="3472612" y="2883175"/>
            <a:ext cx="21939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"/>
          </p:nvPr>
        </p:nvSpPr>
        <p:spPr>
          <a:xfrm>
            <a:off x="6230100" y="2883175"/>
            <a:ext cx="21939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5"/>
          </p:nvPr>
        </p:nvSpPr>
        <p:spPr>
          <a:xfrm>
            <a:off x="3472612" y="2435575"/>
            <a:ext cx="219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6"/>
          </p:nvPr>
        </p:nvSpPr>
        <p:spPr>
          <a:xfrm>
            <a:off x="6230097" y="2435575"/>
            <a:ext cx="21939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-871300" y="3479301"/>
            <a:ext cx="10881700" cy="2715600"/>
            <a:chOff x="-871300" y="3479301"/>
            <a:chExt cx="10881700" cy="2715600"/>
          </a:xfrm>
        </p:grpSpPr>
        <p:sp>
          <p:nvSpPr>
            <p:cNvPr id="115" name="Google Shape;115;p15"/>
            <p:cNvSpPr/>
            <p:nvPr/>
          </p:nvSpPr>
          <p:spPr>
            <a:xfrm>
              <a:off x="-871300" y="34793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865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652600" y="48371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0032" y="-714250"/>
            <a:ext cx="1995166" cy="18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"/>
          </p:nvPr>
        </p:nvSpPr>
        <p:spPr>
          <a:xfrm>
            <a:off x="1828700" y="1204150"/>
            <a:ext cx="66003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2"/>
          </p:nvPr>
        </p:nvSpPr>
        <p:spPr>
          <a:xfrm>
            <a:off x="1828700" y="2363878"/>
            <a:ext cx="66003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3"/>
          </p:nvPr>
        </p:nvSpPr>
        <p:spPr>
          <a:xfrm>
            <a:off x="1828700" y="3528247"/>
            <a:ext cx="66003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4"/>
          </p:nvPr>
        </p:nvSpPr>
        <p:spPr>
          <a:xfrm>
            <a:off x="1828700" y="1665300"/>
            <a:ext cx="66003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5"/>
          </p:nvPr>
        </p:nvSpPr>
        <p:spPr>
          <a:xfrm>
            <a:off x="1828700" y="2824993"/>
            <a:ext cx="66003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6"/>
          </p:nvPr>
        </p:nvSpPr>
        <p:spPr>
          <a:xfrm>
            <a:off x="1828700" y="3993850"/>
            <a:ext cx="66003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16"/>
          <p:cNvGrpSpPr/>
          <p:nvPr/>
        </p:nvGrpSpPr>
        <p:grpSpPr>
          <a:xfrm>
            <a:off x="-871300" y="-663915"/>
            <a:ext cx="10881700" cy="6860628"/>
            <a:chOff x="-871300" y="-663915"/>
            <a:chExt cx="10881700" cy="6860628"/>
          </a:xfrm>
        </p:grpSpPr>
        <p:sp>
          <p:nvSpPr>
            <p:cNvPr id="128" name="Google Shape;128;p16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-871300" y="48389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30" name="Google Shape;13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0851" y="-444930"/>
            <a:ext cx="1238749" cy="110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1349436" y="1202722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2"/>
          </p:nvPr>
        </p:nvSpPr>
        <p:spPr>
          <a:xfrm>
            <a:off x="1349438" y="1728622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3"/>
          </p:nvPr>
        </p:nvSpPr>
        <p:spPr>
          <a:xfrm>
            <a:off x="4827564" y="1728622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4"/>
          </p:nvPr>
        </p:nvSpPr>
        <p:spPr>
          <a:xfrm>
            <a:off x="1349436" y="3427935"/>
            <a:ext cx="30123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5"/>
          </p:nvPr>
        </p:nvSpPr>
        <p:spPr>
          <a:xfrm>
            <a:off x="4827564" y="342793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6"/>
          </p:nvPr>
        </p:nvSpPr>
        <p:spPr>
          <a:xfrm>
            <a:off x="1349436" y="290203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7"/>
          </p:nvPr>
        </p:nvSpPr>
        <p:spPr>
          <a:xfrm>
            <a:off x="4827561" y="1202722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8"/>
          </p:nvPr>
        </p:nvSpPr>
        <p:spPr>
          <a:xfrm>
            <a:off x="4827561" y="290203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-856100" y="-663915"/>
            <a:ext cx="10866500" cy="5546078"/>
            <a:chOff x="-856100" y="-663915"/>
            <a:chExt cx="10866500" cy="5546078"/>
          </a:xfrm>
        </p:grpSpPr>
        <p:sp>
          <p:nvSpPr>
            <p:cNvPr id="142" name="Google Shape;142;p17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-856100" y="352436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44" name="Google Shape;144;p17"/>
          <p:cNvPicPr preferRelativeResize="0"/>
          <p:nvPr/>
        </p:nvPicPr>
        <p:blipFill rotWithShape="1">
          <a:blip r:embed="rId2">
            <a:alphaModFix/>
          </a:blip>
          <a:srcRect l="228" r="238"/>
          <a:stretch/>
        </p:blipFill>
        <p:spPr>
          <a:xfrm>
            <a:off x="-130550" y="2801700"/>
            <a:ext cx="1326600" cy="13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8"/>
          <p:cNvGrpSpPr/>
          <p:nvPr/>
        </p:nvGrpSpPr>
        <p:grpSpPr>
          <a:xfrm>
            <a:off x="-871300" y="-1051411"/>
            <a:ext cx="9300200" cy="7248437"/>
            <a:chOff x="-871300" y="-1051411"/>
            <a:chExt cx="9300200" cy="7248437"/>
          </a:xfrm>
        </p:grpSpPr>
        <p:sp>
          <p:nvSpPr>
            <p:cNvPr id="147" name="Google Shape;147;p18"/>
            <p:cNvSpPr/>
            <p:nvPr/>
          </p:nvSpPr>
          <p:spPr>
            <a:xfrm>
              <a:off x="7071100" y="48392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-871300" y="4839226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70711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713525" y="1726213"/>
            <a:ext cx="2493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2"/>
          </p:nvPr>
        </p:nvSpPr>
        <p:spPr>
          <a:xfrm>
            <a:off x="3323406" y="1726213"/>
            <a:ext cx="2493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3"/>
          </p:nvPr>
        </p:nvSpPr>
        <p:spPr>
          <a:xfrm>
            <a:off x="5930410" y="1726213"/>
            <a:ext cx="24936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4"/>
          </p:nvPr>
        </p:nvSpPr>
        <p:spPr>
          <a:xfrm>
            <a:off x="713525" y="3552800"/>
            <a:ext cx="2493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5"/>
          </p:nvPr>
        </p:nvSpPr>
        <p:spPr>
          <a:xfrm>
            <a:off x="3323406" y="3552800"/>
            <a:ext cx="2493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6"/>
          </p:nvPr>
        </p:nvSpPr>
        <p:spPr>
          <a:xfrm>
            <a:off x="5930410" y="3552800"/>
            <a:ext cx="24936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7"/>
          </p:nvPr>
        </p:nvSpPr>
        <p:spPr>
          <a:xfrm>
            <a:off x="713525" y="1279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8"/>
          </p:nvPr>
        </p:nvSpPr>
        <p:spPr>
          <a:xfrm>
            <a:off x="3323403" y="1279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9"/>
          </p:nvPr>
        </p:nvSpPr>
        <p:spPr>
          <a:xfrm>
            <a:off x="5930403" y="1279275"/>
            <a:ext cx="24936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3"/>
          </p:nvPr>
        </p:nvSpPr>
        <p:spPr>
          <a:xfrm>
            <a:off x="713525" y="3101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14"/>
          </p:nvPr>
        </p:nvSpPr>
        <p:spPr>
          <a:xfrm>
            <a:off x="3322117" y="3101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5"/>
          </p:nvPr>
        </p:nvSpPr>
        <p:spPr>
          <a:xfrm>
            <a:off x="5930722" y="3101275"/>
            <a:ext cx="24930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66175" y="3650225"/>
            <a:ext cx="1747551" cy="1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 flipH="1">
            <a:off x="-637800" y="-1051411"/>
            <a:ext cx="10424500" cy="7246300"/>
            <a:chOff x="-637800" y="-1051411"/>
            <a:chExt cx="10424500" cy="7246300"/>
          </a:xfrm>
        </p:grpSpPr>
        <p:sp>
          <p:nvSpPr>
            <p:cNvPr id="167" name="Google Shape;167;p19"/>
            <p:cNvSpPr/>
            <p:nvPr/>
          </p:nvSpPr>
          <p:spPr>
            <a:xfrm>
              <a:off x="-6378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84289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69" name="Google Shape;1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450" y="4630781"/>
            <a:ext cx="1154549" cy="99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-871300" y="-1051411"/>
            <a:ext cx="10658000" cy="7248425"/>
            <a:chOff x="-871300" y="-1051411"/>
            <a:chExt cx="10658000" cy="7248425"/>
          </a:xfrm>
        </p:grpSpPr>
        <p:sp>
          <p:nvSpPr>
            <p:cNvPr id="173" name="Google Shape;173;p20"/>
            <p:cNvSpPr/>
            <p:nvPr/>
          </p:nvSpPr>
          <p:spPr>
            <a:xfrm>
              <a:off x="8428900" y="48392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-871300" y="32507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70711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76" name="Google Shape;176;p20"/>
          <p:cNvPicPr preferRelativeResize="0"/>
          <p:nvPr/>
        </p:nvPicPr>
        <p:blipFill rotWithShape="1">
          <a:blip r:embed="rId2">
            <a:alphaModFix/>
          </a:blip>
          <a:srcRect l="8526" r="8526"/>
          <a:stretch/>
        </p:blipFill>
        <p:spPr>
          <a:xfrm>
            <a:off x="-775200" y="4221750"/>
            <a:ext cx="1747551" cy="1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391900" y="2151425"/>
            <a:ext cx="4360200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009801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5" name="Google Shape;15;p3"/>
          <p:cNvGrpSpPr/>
          <p:nvPr/>
        </p:nvGrpSpPr>
        <p:grpSpPr>
          <a:xfrm>
            <a:off x="-642700" y="-822811"/>
            <a:ext cx="10429400" cy="6789100"/>
            <a:chOff x="-642700" y="-822811"/>
            <a:chExt cx="10429400" cy="6789100"/>
          </a:xfrm>
        </p:grpSpPr>
        <p:sp>
          <p:nvSpPr>
            <p:cNvPr id="16" name="Google Shape;16;p3"/>
            <p:cNvSpPr/>
            <p:nvPr/>
          </p:nvSpPr>
          <p:spPr>
            <a:xfrm>
              <a:off x="8428900" y="-8228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642700" y="46084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-642650" y="4608489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rot="10800000" flipH="1">
            <a:off x="715100" y="535000"/>
            <a:ext cx="1134600" cy="113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" name="Google Shape;180;p21"/>
          <p:cNvGrpSpPr/>
          <p:nvPr/>
        </p:nvGrpSpPr>
        <p:grpSpPr>
          <a:xfrm>
            <a:off x="7294300" y="-822811"/>
            <a:ext cx="2492400" cy="5431311"/>
            <a:chOff x="7294300" y="-822811"/>
            <a:chExt cx="2492400" cy="5431311"/>
          </a:xfrm>
        </p:grpSpPr>
        <p:sp>
          <p:nvSpPr>
            <p:cNvPr id="181" name="Google Shape;181;p21"/>
            <p:cNvSpPr/>
            <p:nvPr/>
          </p:nvSpPr>
          <p:spPr>
            <a:xfrm>
              <a:off x="8428900" y="-8228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82" name="Google Shape;182;p21"/>
            <p:cNvCxnSpPr/>
            <p:nvPr/>
          </p:nvCxnSpPr>
          <p:spPr>
            <a:xfrm rot="10800000" flipH="1">
              <a:off x="7294300" y="3474200"/>
              <a:ext cx="1134600" cy="113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" name="Google Shape;183;p21"/>
          <p:cNvSpPr txBox="1">
            <a:spLocks noGrp="1"/>
          </p:cNvSpPr>
          <p:nvPr>
            <p:ph type="ctrTitle"/>
          </p:nvPr>
        </p:nvSpPr>
        <p:spPr>
          <a:xfrm>
            <a:off x="2382250" y="6874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2382350" y="1659425"/>
            <a:ext cx="43794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2382300" y="3438625"/>
            <a:ext cx="4379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including icons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63150" y="539575"/>
            <a:ext cx="3044475" cy="26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679462" y="2525977"/>
            <a:ext cx="1768999" cy="14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2"/>
          <p:cNvGrpSpPr/>
          <p:nvPr/>
        </p:nvGrpSpPr>
        <p:grpSpPr>
          <a:xfrm>
            <a:off x="-871300" y="-663915"/>
            <a:ext cx="10881700" cy="6860628"/>
            <a:chOff x="-871300" y="-663915"/>
            <a:chExt cx="10881700" cy="6860628"/>
          </a:xfrm>
        </p:grpSpPr>
        <p:sp>
          <p:nvSpPr>
            <p:cNvPr id="190" name="Google Shape;190;p22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-871300" y="48389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92" name="Google Shape;192;p22"/>
          <p:cNvPicPr preferRelativeResize="0"/>
          <p:nvPr/>
        </p:nvPicPr>
        <p:blipFill rotWithShape="1">
          <a:blip r:embed="rId2">
            <a:alphaModFix/>
          </a:blip>
          <a:srcRect l="149" r="149"/>
          <a:stretch/>
        </p:blipFill>
        <p:spPr>
          <a:xfrm>
            <a:off x="8000851" y="-512750"/>
            <a:ext cx="1238749" cy="1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3"/>
          <p:cNvGrpSpPr/>
          <p:nvPr/>
        </p:nvGrpSpPr>
        <p:grpSpPr>
          <a:xfrm>
            <a:off x="-871300" y="3479301"/>
            <a:ext cx="10881700" cy="2715600"/>
            <a:chOff x="-871300" y="3479301"/>
            <a:chExt cx="10881700" cy="2715600"/>
          </a:xfrm>
        </p:grpSpPr>
        <p:sp>
          <p:nvSpPr>
            <p:cNvPr id="195" name="Google Shape;195;p23"/>
            <p:cNvSpPr/>
            <p:nvPr/>
          </p:nvSpPr>
          <p:spPr>
            <a:xfrm>
              <a:off x="-871300" y="34793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4865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8652600" y="48371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98" name="Google Shape;19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0032" y="-714250"/>
            <a:ext cx="1995166" cy="18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58450"/>
            <a:ext cx="7704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071100" y="-1051411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171825" y="2537825"/>
            <a:ext cx="290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5064575" y="2537825"/>
            <a:ext cx="290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171825" y="3069700"/>
            <a:ext cx="2907600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064600" y="3069700"/>
            <a:ext cx="2907600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-637800" y="-1051411"/>
            <a:ext cx="10424500" cy="7246300"/>
            <a:chOff x="-637800" y="-1051411"/>
            <a:chExt cx="10424500" cy="7246300"/>
          </a:xfrm>
        </p:grpSpPr>
        <p:sp>
          <p:nvSpPr>
            <p:cNvPr id="29" name="Google Shape;29;p5"/>
            <p:cNvSpPr/>
            <p:nvPr/>
          </p:nvSpPr>
          <p:spPr>
            <a:xfrm>
              <a:off x="-6378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84289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1825" y="4608500"/>
            <a:ext cx="1154549" cy="10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>
            <a:off x="-871300" y="-663915"/>
            <a:ext cx="10881700" cy="6860628"/>
            <a:chOff x="-871300" y="-663915"/>
            <a:chExt cx="10881700" cy="6860628"/>
          </a:xfrm>
        </p:grpSpPr>
        <p:sp>
          <p:nvSpPr>
            <p:cNvPr id="35" name="Google Shape;35;p6"/>
            <p:cNvSpPr/>
            <p:nvPr/>
          </p:nvSpPr>
          <p:spPr>
            <a:xfrm>
              <a:off x="8652600" y="-663915"/>
              <a:ext cx="1357800" cy="2556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-871300" y="48389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l="149" r="149"/>
          <a:stretch/>
        </p:blipFill>
        <p:spPr>
          <a:xfrm>
            <a:off x="8000851" y="-512750"/>
            <a:ext cx="1238749" cy="1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032075" y="1122338"/>
            <a:ext cx="384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032075" y="1816463"/>
            <a:ext cx="3849000" cy="22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631000" y="0"/>
            <a:ext cx="2797800" cy="4608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" name="Google Shape;42;p7"/>
          <p:cNvGrpSpPr/>
          <p:nvPr/>
        </p:nvGrpSpPr>
        <p:grpSpPr>
          <a:xfrm>
            <a:off x="-871300" y="-1051399"/>
            <a:ext cx="2715600" cy="7246288"/>
            <a:chOff x="-871300" y="-1051399"/>
            <a:chExt cx="2715600" cy="7246288"/>
          </a:xfrm>
        </p:grpSpPr>
        <p:sp>
          <p:nvSpPr>
            <p:cNvPr id="43" name="Google Shape;43;p7"/>
            <p:cNvSpPr/>
            <p:nvPr/>
          </p:nvSpPr>
          <p:spPr>
            <a:xfrm>
              <a:off x="-871300" y="34793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4865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-871300" y="-105139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46225" y="-1750300"/>
            <a:ext cx="2527625" cy="253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 flipH="1">
            <a:off x="-637800" y="-1051411"/>
            <a:ext cx="10424500" cy="7246300"/>
            <a:chOff x="-637800" y="-1051411"/>
            <a:chExt cx="10424500" cy="7246300"/>
          </a:xfrm>
        </p:grpSpPr>
        <p:sp>
          <p:nvSpPr>
            <p:cNvPr id="50" name="Google Shape;50;p8"/>
            <p:cNvSpPr/>
            <p:nvPr/>
          </p:nvSpPr>
          <p:spPr>
            <a:xfrm>
              <a:off x="-637800" y="-105141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84289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450" y="4630781"/>
            <a:ext cx="1154549" cy="99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9"/>
          <p:cNvGrpSpPr/>
          <p:nvPr/>
        </p:nvGrpSpPr>
        <p:grpSpPr>
          <a:xfrm>
            <a:off x="-871300" y="3479301"/>
            <a:ext cx="10881700" cy="2715600"/>
            <a:chOff x="-871300" y="3479301"/>
            <a:chExt cx="10881700" cy="2715600"/>
          </a:xfrm>
        </p:grpSpPr>
        <p:sp>
          <p:nvSpPr>
            <p:cNvPr id="57" name="Google Shape;57;p9"/>
            <p:cNvSpPr/>
            <p:nvPr/>
          </p:nvSpPr>
          <p:spPr>
            <a:xfrm>
              <a:off x="-871300" y="34793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486500" y="4837089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8652600" y="4837101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0032" y="-714250"/>
            <a:ext cx="1995166" cy="18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3996350"/>
            <a:ext cx="7704000" cy="61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.png"/><Relationship Id="rId3" Type="http://schemas.openxmlformats.org/officeDocument/2006/relationships/hyperlink" Target="https://www.freepik.com/free-vector/gradient-color-set-element_94908879.htm/?utm_source=slidesgo_template&amp;utm_medium=referral-link&amp;utm_campaign=sg_resources&amp;utm_content=freepik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7"/>
          <p:cNvGrpSpPr/>
          <p:nvPr/>
        </p:nvGrpSpPr>
        <p:grpSpPr>
          <a:xfrm>
            <a:off x="7071100" y="535000"/>
            <a:ext cx="2715600" cy="4073457"/>
            <a:chOff x="7071100" y="535000"/>
            <a:chExt cx="2715600" cy="4073457"/>
          </a:xfrm>
        </p:grpSpPr>
        <p:sp>
          <p:nvSpPr>
            <p:cNvPr id="210" name="Google Shape;210;p27"/>
            <p:cNvSpPr/>
            <p:nvPr/>
          </p:nvSpPr>
          <p:spPr>
            <a:xfrm>
              <a:off x="7071100" y="535000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7071100" y="3250657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8428900" y="1892814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15" name="Google Shape;215;p27"/>
          <p:cNvCxnSpPr>
            <a:cxnSpLocks/>
          </p:cNvCxnSpPr>
          <p:nvPr/>
        </p:nvCxnSpPr>
        <p:spPr>
          <a:xfrm flipH="1" flipV="1">
            <a:off x="3805479" y="319495"/>
            <a:ext cx="1533041" cy="15733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750" y="358888"/>
            <a:ext cx="2628976" cy="26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790" y="2523200"/>
            <a:ext cx="1540224" cy="15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ctrTitle"/>
          </p:nvPr>
        </p:nvSpPr>
        <p:spPr>
          <a:xfrm>
            <a:off x="528470" y="886287"/>
            <a:ext cx="7312744" cy="24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>
                <a:latin typeface="Ambidexter" panose="04000503080000020004" pitchFamily="82" charset="0"/>
              </a:rPr>
              <a:t>ТАЙМ МЕНЕДЖМЕНТ</a:t>
            </a:r>
            <a:endParaRPr sz="7200" dirty="0">
              <a:latin typeface="Ambidexter" panose="04000503080000020004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390A217-B0F5-4381-BCC3-BEF4BE1C2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10" r="73794" b="16297"/>
          <a:stretch/>
        </p:blipFill>
        <p:spPr>
          <a:xfrm>
            <a:off x="253837" y="2608263"/>
            <a:ext cx="1432088" cy="1697038"/>
          </a:xfrm>
          <a:prstGeom prst="rect">
            <a:avLst/>
          </a:prstGeom>
        </p:spPr>
      </p:pic>
      <p:sp>
        <p:nvSpPr>
          <p:cNvPr id="30" name="Google Shape;256;p30">
            <a:extLst>
              <a:ext uri="{FF2B5EF4-FFF2-40B4-BE49-F238E27FC236}">
                <a16:creationId xmlns:a16="http://schemas.microsoft.com/office/drawing/2014/main" id="{83ABDAF8-6AD6-44E8-A28F-EE4C21F6D70C}"/>
              </a:ext>
            </a:extLst>
          </p:cNvPr>
          <p:cNvSpPr txBox="1">
            <a:spLocks/>
          </p:cNvSpPr>
          <p:nvPr/>
        </p:nvSpPr>
        <p:spPr>
          <a:xfrm>
            <a:off x="726712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Планировать можно день или неделю.</a:t>
            </a:r>
          </a:p>
          <a:p>
            <a:r>
              <a:rPr lang="ru-RU" dirty="0"/>
              <a:t>Между встречами лучше оставлять буфер в 1-2 часа, чтобы в случае задержки не потеряться.</a:t>
            </a:r>
          </a:p>
          <a:p>
            <a:r>
              <a:rPr lang="ru-RU" dirty="0"/>
              <a:t>Планируйте отдых! И оставляйте время на переключение.</a:t>
            </a:r>
          </a:p>
          <a:p>
            <a:r>
              <a:rPr lang="ru-RU" dirty="0"/>
              <a:t>Можно разбить план на день на две части: жесткие встречи и гибкие задачи.</a:t>
            </a:r>
          </a:p>
          <a:p>
            <a:r>
              <a:rPr lang="ru-RU" dirty="0"/>
              <a:t>Можно выделить три главных дела на день и отталкиваться от них при планировании.</a:t>
            </a:r>
          </a:p>
          <a:p>
            <a:r>
              <a:rPr lang="ru-RU" dirty="0"/>
              <a:t>Лучше группировать похожие задачи вместе, чтобы меньше времени тратить на подготовку.</a:t>
            </a:r>
          </a:p>
        </p:txBody>
      </p:sp>
      <p:sp>
        <p:nvSpPr>
          <p:cNvPr id="29" name="Google Shape;300;p33">
            <a:extLst>
              <a:ext uri="{FF2B5EF4-FFF2-40B4-BE49-F238E27FC236}">
                <a16:creationId xmlns:a16="http://schemas.microsoft.com/office/drawing/2014/main" id="{489FE222-C064-428E-BCDA-9E91105C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Планируем свое время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8000" y="3437250"/>
            <a:ext cx="2999000" cy="29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63;p31">
            <a:extLst>
              <a:ext uri="{FF2B5EF4-FFF2-40B4-BE49-F238E27FC236}">
                <a16:creationId xmlns:a16="http://schemas.microsoft.com/office/drawing/2014/main" id="{63766D6C-8B7B-4DCE-953C-9EF22C520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" y="2151425"/>
            <a:ext cx="8963025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>
                <a:latin typeface="Ambidexter" panose="04000503080000020004" pitchFamily="82" charset="0"/>
              </a:rPr>
              <a:t>Прокрастинация</a:t>
            </a:r>
            <a:endParaRPr sz="8000" dirty="0">
              <a:latin typeface="Ambidexter" panose="04000503080000020004" pitchFamily="82" charset="0"/>
            </a:endParaRPr>
          </a:p>
        </p:txBody>
      </p:sp>
      <p:sp>
        <p:nvSpPr>
          <p:cNvPr id="19" name="Google Shape;264;p31">
            <a:extLst>
              <a:ext uri="{FF2B5EF4-FFF2-40B4-BE49-F238E27FC236}">
                <a16:creationId xmlns:a16="http://schemas.microsoft.com/office/drawing/2014/main" id="{5E0D855A-E098-4E22-BE09-079EA203BF24}"/>
              </a:ext>
            </a:extLst>
          </p:cNvPr>
          <p:cNvSpPr txBox="1">
            <a:spLocks/>
          </p:cNvSpPr>
          <p:nvPr/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7200" dirty="0">
                <a:latin typeface="Ambidexter" panose="04000503080000020004" pitchFamily="82" charset="0"/>
              </a:rPr>
              <a:t>5.</a:t>
            </a:r>
          </a:p>
        </p:txBody>
      </p:sp>
      <p:sp>
        <p:nvSpPr>
          <p:cNvPr id="22" name="Google Shape;267;p31">
            <a:extLst>
              <a:ext uri="{FF2B5EF4-FFF2-40B4-BE49-F238E27FC236}">
                <a16:creationId xmlns:a16="http://schemas.microsoft.com/office/drawing/2014/main" id="{5B93B29A-D2CF-4D04-BB0C-8DCBF276A420}"/>
              </a:ext>
            </a:extLst>
          </p:cNvPr>
          <p:cNvSpPr/>
          <p:nvPr/>
        </p:nvSpPr>
        <p:spPr>
          <a:xfrm>
            <a:off x="5709025" y="302326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56;p30">
            <a:extLst>
              <a:ext uri="{FF2B5EF4-FFF2-40B4-BE49-F238E27FC236}">
                <a16:creationId xmlns:a16="http://schemas.microsoft.com/office/drawing/2014/main" id="{20CB840D-80F4-4608-95C2-FB7C2DE07C71}"/>
              </a:ext>
            </a:extLst>
          </p:cNvPr>
          <p:cNvSpPr txBox="1">
            <a:spLocks/>
          </p:cNvSpPr>
          <p:nvPr/>
        </p:nvSpPr>
        <p:spPr>
          <a:xfrm>
            <a:off x="726712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Дело на самом деле простое и маленькое. Вопрос на 15 минут, надо просто сесть и избавиться от него уже.</a:t>
            </a:r>
          </a:p>
          <a:p>
            <a:r>
              <a:rPr lang="ru-RU" dirty="0"/>
              <a:t>Дело можно и не делать. Его надо автоматизировать, делегировать, сделать по шаблону, засунуть в </a:t>
            </a:r>
            <a:r>
              <a:rPr lang="en-US" dirty="0" err="1"/>
              <a:t>ChatGPT</a:t>
            </a:r>
            <a:r>
              <a:rPr lang="en-US" dirty="0"/>
              <a:t>.</a:t>
            </a:r>
          </a:p>
          <a:p>
            <a:r>
              <a:rPr lang="ru-RU" dirty="0"/>
              <a:t>Все равно придется сделать. Почему бы не сделать прямо сейчас?</a:t>
            </a:r>
          </a:p>
          <a:p>
            <a:r>
              <a:rPr lang="ru-RU" dirty="0"/>
              <a:t>Почему на самом деле не хочется делать? Сложно? Страшно? Надо разобраться с источником проблемы.</a:t>
            </a:r>
          </a:p>
          <a:p>
            <a:r>
              <a:rPr lang="ru-RU" dirty="0"/>
              <a:t>Вдохновляем себя и делаем, потому что мы самые крутые и все можем.</a:t>
            </a:r>
          </a:p>
        </p:txBody>
      </p:sp>
      <p:sp>
        <p:nvSpPr>
          <p:cNvPr id="44" name="Google Shape;300;p33">
            <a:extLst>
              <a:ext uri="{FF2B5EF4-FFF2-40B4-BE49-F238E27FC236}">
                <a16:creationId xmlns:a16="http://schemas.microsoft.com/office/drawing/2014/main" id="{70B06320-FF2D-4E5E-953B-8D6F379645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Обманываем прокрастинацию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7;p31">
            <a:extLst>
              <a:ext uri="{FF2B5EF4-FFF2-40B4-BE49-F238E27FC236}">
                <a16:creationId xmlns:a16="http://schemas.microsoft.com/office/drawing/2014/main" id="{770A726D-1607-4DA9-B3C8-7C995D7FB815}"/>
              </a:ext>
            </a:extLst>
          </p:cNvPr>
          <p:cNvSpPr/>
          <p:nvPr/>
        </p:nvSpPr>
        <p:spPr>
          <a:xfrm>
            <a:off x="7071100" y="306400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67;p31">
            <a:extLst>
              <a:ext uri="{FF2B5EF4-FFF2-40B4-BE49-F238E27FC236}">
                <a16:creationId xmlns:a16="http://schemas.microsoft.com/office/drawing/2014/main" id="{8D60F148-27C8-4F63-B470-2A9128180923}"/>
              </a:ext>
            </a:extLst>
          </p:cNvPr>
          <p:cNvSpPr/>
          <p:nvPr/>
        </p:nvSpPr>
        <p:spPr>
          <a:xfrm>
            <a:off x="8428900" y="1664200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Google Shape;267;p31">
            <a:extLst>
              <a:ext uri="{FF2B5EF4-FFF2-40B4-BE49-F238E27FC236}">
                <a16:creationId xmlns:a16="http://schemas.microsoft.com/office/drawing/2014/main" id="{9A372B9A-94CD-4285-B0D0-60143ED06C9B}"/>
              </a:ext>
            </a:extLst>
          </p:cNvPr>
          <p:cNvSpPr/>
          <p:nvPr/>
        </p:nvSpPr>
        <p:spPr>
          <a:xfrm>
            <a:off x="288762" y="-701560"/>
            <a:ext cx="1784338" cy="17843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Google Shape;263;p31">
            <a:extLst>
              <a:ext uri="{FF2B5EF4-FFF2-40B4-BE49-F238E27FC236}">
                <a16:creationId xmlns:a16="http://schemas.microsoft.com/office/drawing/2014/main" id="{D7115DDA-3FD6-4F6C-B44B-FC4E20FE1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820" y="2151425"/>
            <a:ext cx="7724361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latin typeface="Ambidexter" panose="04000503080000020004" pitchFamily="82" charset="0"/>
              </a:rPr>
              <a:t>Авралы</a:t>
            </a:r>
            <a:endParaRPr sz="9600" dirty="0">
              <a:latin typeface="Ambidexter" panose="04000503080000020004" pitchFamily="82" charset="0"/>
            </a:endParaRPr>
          </a:p>
        </p:txBody>
      </p:sp>
      <p:sp>
        <p:nvSpPr>
          <p:cNvPr id="13" name="Google Shape;264;p31">
            <a:extLst>
              <a:ext uri="{FF2B5EF4-FFF2-40B4-BE49-F238E27FC236}">
                <a16:creationId xmlns:a16="http://schemas.microsoft.com/office/drawing/2014/main" id="{E8BEF4E8-3553-4638-88AF-8FCAC907F001}"/>
              </a:ext>
            </a:extLst>
          </p:cNvPr>
          <p:cNvSpPr txBox="1">
            <a:spLocks/>
          </p:cNvSpPr>
          <p:nvPr/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7200" dirty="0">
                <a:latin typeface="Ambidexter" panose="04000503080000020004" pitchFamily="82" charset="0"/>
              </a:rPr>
              <a:t>5.</a:t>
            </a:r>
          </a:p>
        </p:txBody>
      </p:sp>
      <p:pic>
        <p:nvPicPr>
          <p:cNvPr id="14" name="Google Shape;528;p47">
            <a:extLst>
              <a:ext uri="{FF2B5EF4-FFF2-40B4-BE49-F238E27FC236}">
                <a16:creationId xmlns:a16="http://schemas.microsoft.com/office/drawing/2014/main" id="{10ACD2EA-277D-497C-AF43-30418E6142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40" y="-286496"/>
            <a:ext cx="2508280" cy="273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6;p30">
            <a:extLst>
              <a:ext uri="{FF2B5EF4-FFF2-40B4-BE49-F238E27FC236}">
                <a16:creationId xmlns:a16="http://schemas.microsoft.com/office/drawing/2014/main" id="{BFC91899-68B0-4DBD-9A45-C2F70BF095BB}"/>
              </a:ext>
            </a:extLst>
          </p:cNvPr>
          <p:cNvSpPr txBox="1">
            <a:spLocks/>
          </p:cNvSpPr>
          <p:nvPr/>
        </p:nvSpPr>
        <p:spPr>
          <a:xfrm>
            <a:off x="726712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Аккуратно планировать!</a:t>
            </a:r>
          </a:p>
          <a:p>
            <a:r>
              <a:rPr lang="ru-RU" dirty="0"/>
              <a:t>Смириться, если появились новые вводные, и идти обсуждать их с клиентом. Лучше 100 раз спросить, чем накосячить и потом переделывать.</a:t>
            </a:r>
          </a:p>
          <a:p>
            <a:r>
              <a:rPr lang="ru-RU" dirty="0"/>
              <a:t>Менять план, если что-то не складывается. Может быть даже выбросить старый и сделать новый.</a:t>
            </a:r>
          </a:p>
          <a:p>
            <a:r>
              <a:rPr lang="ru-RU" dirty="0"/>
              <a:t>Сначала убедиться, что все горит, а потом уже начинать торопиться. Возможно, на самом деле аврала не было.</a:t>
            </a:r>
          </a:p>
          <a:p>
            <a:r>
              <a:rPr lang="ru-RU" dirty="0"/>
              <a:t>Если видишь, что пожар у другого – предложи помочь. Даже если это клиент или руководитель.</a:t>
            </a:r>
          </a:p>
        </p:txBody>
      </p:sp>
      <p:sp>
        <p:nvSpPr>
          <p:cNvPr id="18" name="Google Shape;300;p33">
            <a:extLst>
              <a:ext uri="{FF2B5EF4-FFF2-40B4-BE49-F238E27FC236}">
                <a16:creationId xmlns:a16="http://schemas.microsoft.com/office/drawing/2014/main" id="{43E5D13F-2277-46B3-8029-1F768463F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Что делать, чтобы не горело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2;p28">
            <a:extLst>
              <a:ext uri="{FF2B5EF4-FFF2-40B4-BE49-F238E27FC236}">
                <a16:creationId xmlns:a16="http://schemas.microsoft.com/office/drawing/2014/main" id="{F3D3BADC-3A2A-4531-931C-D146494E6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23" y="584845"/>
            <a:ext cx="8444753" cy="4046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Neue Machina" panose="00000500000000000000" pitchFamily="50" charset="-52"/>
              </a:rPr>
              <a:t>План нужен не для того, чтобы он был выполнен,</a:t>
            </a:r>
            <a:br>
              <a:rPr lang="ru-RU" sz="4800" dirty="0">
                <a:latin typeface="Neue Machina" panose="00000500000000000000" pitchFamily="50" charset="-52"/>
              </a:rPr>
            </a:br>
            <a:r>
              <a:rPr lang="ru-RU" sz="4800" dirty="0">
                <a:latin typeface="Neue Machina" panose="00000500000000000000" pitchFamily="50" charset="-52"/>
              </a:rPr>
              <a:t>а для того, чтобы успеть отреагировать, если</a:t>
            </a:r>
            <a:br>
              <a:rPr lang="ru-RU" sz="4800" dirty="0">
                <a:latin typeface="Neue Machina" panose="00000500000000000000" pitchFamily="50" charset="-52"/>
              </a:rPr>
            </a:br>
            <a:r>
              <a:rPr lang="ru-RU" sz="4800" dirty="0">
                <a:latin typeface="Neue Machina" panose="00000500000000000000" pitchFamily="50" charset="-52"/>
              </a:rPr>
              <a:t>что-то пойдет не так.</a:t>
            </a:r>
            <a:endParaRPr sz="4800" dirty="0">
              <a:latin typeface="Neue Machina" panose="00000500000000000000" pitchFamily="50" charset="-5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24515C-A224-4A71-896E-D8A85BAD652D}"/>
              </a:ext>
            </a:extLst>
          </p:cNvPr>
          <p:cNvSpPr/>
          <p:nvPr/>
        </p:nvSpPr>
        <p:spPr>
          <a:xfrm>
            <a:off x="2428875" y="3362325"/>
            <a:ext cx="429577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263;p31">
            <a:extLst>
              <a:ext uri="{FF2B5EF4-FFF2-40B4-BE49-F238E27FC236}">
                <a16:creationId xmlns:a16="http://schemas.microsoft.com/office/drawing/2014/main" id="{496BC016-FE8D-4A64-8066-0F72DCDD1F93}"/>
              </a:ext>
            </a:extLst>
          </p:cNvPr>
          <p:cNvSpPr txBox="1">
            <a:spLocks/>
          </p:cNvSpPr>
          <p:nvPr/>
        </p:nvSpPr>
        <p:spPr>
          <a:xfrm>
            <a:off x="1670287" y="135298"/>
            <a:ext cx="5803426" cy="239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6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ru-RU" sz="8000" dirty="0">
                <a:latin typeface="Ambidexter" panose="04000503080000020004" pitchFamily="82" charset="0"/>
                <a:ea typeface="Kudry Weird Headline" panose="02000000000000000000" pitchFamily="50" charset="-52"/>
              </a:rPr>
              <a:t>Спасибо за внимание!</a:t>
            </a:r>
          </a:p>
        </p:txBody>
      </p:sp>
      <p:sp>
        <p:nvSpPr>
          <p:cNvPr id="22" name="Google Shape;222;p28">
            <a:extLst>
              <a:ext uri="{FF2B5EF4-FFF2-40B4-BE49-F238E27FC236}">
                <a16:creationId xmlns:a16="http://schemas.microsoft.com/office/drawing/2014/main" id="{560A4FA5-6ED2-444D-889F-D74EA8C940EA}"/>
              </a:ext>
            </a:extLst>
          </p:cNvPr>
          <p:cNvSpPr txBox="1">
            <a:spLocks/>
          </p:cNvSpPr>
          <p:nvPr/>
        </p:nvSpPr>
        <p:spPr>
          <a:xfrm>
            <a:off x="349623" y="2608263"/>
            <a:ext cx="8444753" cy="253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6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nconsolata"/>
              <a:buNone/>
              <a:defRPr sz="52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ru-RU" sz="4000" b="1" dirty="0">
                <a:latin typeface="Neue Machina" panose="00000500000000000000" pitchFamily="50" charset="-52"/>
              </a:rPr>
              <a:t>Источники</a:t>
            </a:r>
          </a:p>
          <a:p>
            <a:r>
              <a:rPr lang="ru-RU" sz="2000" dirty="0">
                <a:latin typeface="Neue Machina" panose="00000500000000000000" pitchFamily="50" charset="-52"/>
              </a:rPr>
              <a:t>1. Журнал «Кинжал»</a:t>
            </a:r>
          </a:p>
          <a:p>
            <a:r>
              <a:rPr lang="ru-RU" sz="2000" dirty="0">
                <a:latin typeface="Neue Machina" panose="00000500000000000000" pitchFamily="50" charset="-52"/>
              </a:rPr>
              <a:t>2. Глеб Архангельский – Тайм-драйв</a:t>
            </a:r>
          </a:p>
          <a:p>
            <a:r>
              <a:rPr lang="ru-RU" sz="2000" dirty="0">
                <a:latin typeface="Neue Machina" panose="00000500000000000000" pitchFamily="50" charset="-52"/>
              </a:rPr>
              <a:t>3. Максим Батырев – 45 татуировок…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EF6A71-75AF-4CA4-8807-1DE09721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8DF8471-E3CE-47BA-A1CD-C9BC3D623BC8}"/>
              </a:ext>
            </a:extLst>
          </p:cNvPr>
          <p:cNvSpPr/>
          <p:nvPr/>
        </p:nvSpPr>
        <p:spPr>
          <a:xfrm>
            <a:off x="-1435825" y="236049"/>
            <a:ext cx="2083182" cy="208318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pic>
        <p:nvPicPr>
          <p:cNvPr id="14" name="Google Shape;377;p39">
            <a:extLst>
              <a:ext uri="{FF2B5EF4-FFF2-40B4-BE49-F238E27FC236}">
                <a16:creationId xmlns:a16="http://schemas.microsoft.com/office/drawing/2014/main" id="{C54D410B-6DB6-41A6-8D9D-0C6ABA9D89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234" y="-169580"/>
            <a:ext cx="2999000" cy="29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34;p47">
            <a:extLst>
              <a:ext uri="{FF2B5EF4-FFF2-40B4-BE49-F238E27FC236}">
                <a16:creationId xmlns:a16="http://schemas.microsoft.com/office/drawing/2014/main" id="{1915A438-53B3-4B8C-BC4C-03FE3E41DD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88201">
            <a:off x="6559950" y="2116495"/>
            <a:ext cx="4331917" cy="45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349623" y="534689"/>
            <a:ext cx="8444753" cy="1675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Neue Machina" panose="00000500000000000000" pitchFamily="50" charset="-52"/>
              </a:rPr>
              <a:t>Управлять временем невозможно.</a:t>
            </a:r>
            <a:endParaRPr sz="4800" dirty="0">
              <a:latin typeface="Neue Machina" panose="00000500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C4240-9813-44DB-93D9-3CD543CCFD35}"/>
              </a:ext>
            </a:extLst>
          </p:cNvPr>
          <p:cNvSpPr txBox="1"/>
          <p:nvPr/>
        </p:nvSpPr>
        <p:spPr>
          <a:xfrm>
            <a:off x="349623" y="2861575"/>
            <a:ext cx="8444753" cy="167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3000"/>
              <a:buFont typeface="Inconsolata"/>
              <a:buNone/>
              <a:defRPr sz="4800">
                <a:solidFill>
                  <a:schemeClr val="dk1"/>
                </a:solidFill>
                <a:latin typeface="Neue Machina" panose="00000500000000000000" pitchFamily="50" charset="-52"/>
                <a:ea typeface="Inconsolata"/>
                <a:cs typeface="Inconsolata"/>
                <a:sym typeface="Inconsolata"/>
              </a:defRPr>
            </a:lvl1pPr>
            <a:lvl2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algn="ctr">
              <a:buClr>
                <a:schemeClr val="dk1"/>
              </a:buClr>
              <a:buSzPts val="3000"/>
              <a:buFont typeface="Inconsolata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ru-RU" dirty="0"/>
              <a:t>Тайм-менеджмент – это управление решениями.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524" name="Google Shape;524;p47"/>
          <p:cNvSpPr txBox="1">
            <a:spLocks noGrp="1"/>
          </p:cNvSpPr>
          <p:nvPr>
            <p:ph type="body" idx="4294967295"/>
          </p:nvPr>
        </p:nvSpPr>
        <p:spPr>
          <a:xfrm>
            <a:off x="720000" y="1215748"/>
            <a:ext cx="77040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Illustrations</a:t>
            </a:r>
            <a:endParaRPr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3"/>
              </a:rPr>
              <a:t>Gradient color set element</a:t>
            </a:r>
            <a:r>
              <a:rPr lang="en"/>
              <a:t> </a:t>
            </a:r>
            <a:endParaRPr/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838" y="2414436"/>
            <a:ext cx="1004970" cy="81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486" y="3437250"/>
            <a:ext cx="945674" cy="94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900" y="2305850"/>
            <a:ext cx="900882" cy="9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9512" y="3379456"/>
            <a:ext cx="1205650" cy="13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6314" y="2136141"/>
            <a:ext cx="1414726" cy="1179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8515" y="3229375"/>
            <a:ext cx="1078763" cy="11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3264" y="3296191"/>
            <a:ext cx="1133025" cy="122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34877" y="2593125"/>
            <a:ext cx="1475035" cy="84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80212" y="3094252"/>
            <a:ext cx="1133014" cy="144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07603" y="3379461"/>
            <a:ext cx="1004975" cy="106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39961" y="2452636"/>
            <a:ext cx="1140262" cy="9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0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2" name="Google Shape;10372;p6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2391900" y="2151425"/>
            <a:ext cx="4360200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latin typeface="Ambidexter" panose="04000503080000020004" pitchFamily="82" charset="0"/>
              </a:rPr>
              <a:t>Отдых</a:t>
            </a:r>
            <a:endParaRPr sz="9600" dirty="0">
              <a:latin typeface="Ambidexter" panose="04000503080000020004" pitchFamily="82" charset="0"/>
            </a:endParaRPr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 idx="2"/>
          </p:nvPr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Ambidexter" panose="04000503080000020004" pitchFamily="82" charset="0"/>
              </a:rPr>
              <a:t>1</a:t>
            </a:r>
            <a:r>
              <a:rPr lang="ru-RU" sz="7200" dirty="0">
                <a:latin typeface="Ambidexter" panose="04000503080000020004" pitchFamily="82" charset="0"/>
              </a:rPr>
              <a:t>.</a:t>
            </a:r>
            <a:endParaRPr sz="7200" dirty="0">
              <a:latin typeface="Ambidexter" panose="04000503080000020004" pitchFamily="82" charset="0"/>
            </a:endParaRPr>
          </a:p>
        </p:txBody>
      </p:sp>
      <p:grpSp>
        <p:nvGrpSpPr>
          <p:cNvPr id="265" name="Google Shape;265;p31"/>
          <p:cNvGrpSpPr/>
          <p:nvPr/>
        </p:nvGrpSpPr>
        <p:grpSpPr>
          <a:xfrm>
            <a:off x="5904238" y="535000"/>
            <a:ext cx="2524663" cy="4073500"/>
            <a:chOff x="5904238" y="535000"/>
            <a:chExt cx="2524663" cy="4073500"/>
          </a:xfrm>
        </p:grpSpPr>
        <p:cxnSp>
          <p:nvCxnSpPr>
            <p:cNvPr id="266" name="Google Shape;266;p31"/>
            <p:cNvCxnSpPr/>
            <p:nvPr/>
          </p:nvCxnSpPr>
          <p:spPr>
            <a:xfrm rot="10800000" flipH="1">
              <a:off x="5904238" y="300770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7" name="Google Shape;267;p31"/>
            <p:cNvSpPr/>
            <p:nvPr/>
          </p:nvSpPr>
          <p:spPr>
            <a:xfrm>
              <a:off x="7071100" y="535000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715100" y="801750"/>
            <a:ext cx="2524863" cy="3806707"/>
            <a:chOff x="715100" y="801750"/>
            <a:chExt cx="2524863" cy="3806707"/>
          </a:xfrm>
        </p:grpSpPr>
        <p:cxnSp>
          <p:nvCxnSpPr>
            <p:cNvPr id="269" name="Google Shape;269;p31"/>
            <p:cNvCxnSpPr/>
            <p:nvPr/>
          </p:nvCxnSpPr>
          <p:spPr>
            <a:xfrm rot="10800000" flipH="1">
              <a:off x="1639163" y="80175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0" name="Google Shape;270;p31"/>
            <p:cNvSpPr/>
            <p:nvPr/>
          </p:nvSpPr>
          <p:spPr>
            <a:xfrm>
              <a:off x="715100" y="3250657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318" y="834000"/>
            <a:ext cx="1995166" cy="18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8003" y="2471900"/>
            <a:ext cx="2278853" cy="18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Отдых – это очень важно</a:t>
            </a:r>
            <a:endParaRPr dirty="0">
              <a:latin typeface="+mj-lt"/>
            </a:endParaRPr>
          </a:p>
        </p:txBody>
      </p:sp>
      <p:sp>
        <p:nvSpPr>
          <p:cNvPr id="48" name="Google Shape;256;p30">
            <a:extLst>
              <a:ext uri="{FF2B5EF4-FFF2-40B4-BE49-F238E27FC236}">
                <a16:creationId xmlns:a16="http://schemas.microsoft.com/office/drawing/2014/main" id="{3AD2DAE2-E6C2-4DA3-8DDD-C6FB6422F9FE}"/>
              </a:ext>
            </a:extLst>
          </p:cNvPr>
          <p:cNvSpPr txBox="1">
            <a:spLocks/>
          </p:cNvSpPr>
          <p:nvPr/>
        </p:nvSpPr>
        <p:spPr>
          <a:xfrm>
            <a:off x="719999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consolata"/>
              <a:buNone/>
              <a:defRPr sz="20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Кто не отдыхает – тот лох.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ВФС – нужно делать перерывы по 10 минут каждые 2 часа.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Хороший сон очень важен. Соблюдайте циклы сна. Если цикл 1,5 часа, то лучше поспать 7,5 часов, чем 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Если после обеда клонит в сон, можно реально поспать. Но не более 30 минут, иначе станет тяжелее, а не легче.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Отдых можно и нужно планировать. 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517724" y="190500"/>
            <a:ext cx="7855417" cy="211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>
                <a:ln w="19050">
                  <a:noFill/>
                </a:ln>
                <a:solidFill>
                  <a:schemeClr val="tx1"/>
                </a:solidFill>
                <a:effectLst/>
                <a:latin typeface="Ambidexter" panose="04000503080000020004" pitchFamily="82" charset="0"/>
              </a:rPr>
              <a:t>2. Неприятные задачи</a:t>
            </a:r>
            <a:endParaRPr sz="7200" dirty="0">
              <a:ln w="19050">
                <a:noFill/>
              </a:ln>
              <a:solidFill>
                <a:schemeClr val="tx1"/>
              </a:solidFill>
              <a:effectLst/>
              <a:latin typeface="Ambidexter" panose="04000503080000020004" pitchFamily="8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576263" y="445848"/>
            <a:ext cx="79914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Что делать с противными задачами</a:t>
            </a:r>
            <a:endParaRPr dirty="0">
              <a:latin typeface="+mj-lt"/>
            </a:endParaRPr>
          </a:p>
        </p:txBody>
      </p:sp>
      <p:sp>
        <p:nvSpPr>
          <p:cNvPr id="26" name="Google Shape;256;p30">
            <a:extLst>
              <a:ext uri="{FF2B5EF4-FFF2-40B4-BE49-F238E27FC236}">
                <a16:creationId xmlns:a16="http://schemas.microsoft.com/office/drawing/2014/main" id="{EA6D2C18-77B4-4BA7-B6DF-2513E208D435}"/>
              </a:ext>
            </a:extLst>
          </p:cNvPr>
          <p:cNvSpPr txBox="1">
            <a:spLocks/>
          </p:cNvSpPr>
          <p:nvPr/>
        </p:nvSpPr>
        <p:spPr>
          <a:xfrm>
            <a:off x="719999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Чтобы настроиться на работу, можно использовать «якорь» – какую-то материальную привязку к режиму работы.</a:t>
            </a:r>
          </a:p>
          <a:p>
            <a:r>
              <a:rPr lang="ru-RU" dirty="0"/>
              <a:t>От сложной тягостной задачи можно сначала откусывать самые приятные и простые кусочки, пока не останется совсем немного – как сыр с дырками.</a:t>
            </a:r>
          </a:p>
          <a:p>
            <a:r>
              <a:rPr lang="ru-RU" dirty="0"/>
              <a:t>Каждое утро съедай лягушку.</a:t>
            </a:r>
          </a:p>
          <a:p>
            <a:r>
              <a:rPr lang="ru-RU" dirty="0"/>
              <a:t>Слона нужно есть по небольшим определенным бифштексам.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2391900" y="2151425"/>
            <a:ext cx="4360200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latin typeface="Ambidexter" panose="04000503080000020004" pitchFamily="82" charset="0"/>
              </a:rPr>
              <a:t>Цели</a:t>
            </a:r>
            <a:endParaRPr sz="9600" dirty="0">
              <a:latin typeface="Ambidexter" panose="04000503080000020004" pitchFamily="82" charset="0"/>
            </a:endParaRPr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 idx="2"/>
          </p:nvPr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>
                <a:latin typeface="Ambidexter" panose="04000503080000020004" pitchFamily="82" charset="0"/>
              </a:rPr>
              <a:t>3.</a:t>
            </a:r>
            <a:endParaRPr sz="7200" dirty="0">
              <a:latin typeface="Ambidexter" panose="04000503080000020004" pitchFamily="82" charset="0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-680107" y="-925275"/>
            <a:ext cx="2344500" cy="234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8" name="Google Shape;268;p31"/>
          <p:cNvGrpSpPr/>
          <p:nvPr/>
        </p:nvGrpSpPr>
        <p:grpSpPr>
          <a:xfrm>
            <a:off x="6790201" y="849418"/>
            <a:ext cx="1600800" cy="2965882"/>
            <a:chOff x="1639163" y="801750"/>
            <a:chExt cx="1600800" cy="2965882"/>
          </a:xfrm>
        </p:grpSpPr>
        <p:cxnSp>
          <p:nvCxnSpPr>
            <p:cNvPr id="269" name="Google Shape;269;p31"/>
            <p:cNvCxnSpPr/>
            <p:nvPr/>
          </p:nvCxnSpPr>
          <p:spPr>
            <a:xfrm rot="10800000" flipH="1">
              <a:off x="1639163" y="80175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0" name="Google Shape;270;p31"/>
            <p:cNvSpPr/>
            <p:nvPr/>
          </p:nvSpPr>
          <p:spPr>
            <a:xfrm>
              <a:off x="1639163" y="2409832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2" name="Google Shape;531;p47">
            <a:extLst>
              <a:ext uri="{FF2B5EF4-FFF2-40B4-BE49-F238E27FC236}">
                <a16:creationId xmlns:a16="http://schemas.microsoft.com/office/drawing/2014/main" id="{AEDD4891-9580-4DC1-87E7-B85B2013D2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2519" y="2206187"/>
            <a:ext cx="3180769" cy="34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77;p39">
            <a:extLst>
              <a:ext uri="{FF2B5EF4-FFF2-40B4-BE49-F238E27FC236}">
                <a16:creationId xmlns:a16="http://schemas.microsoft.com/office/drawing/2014/main" id="{C8B4C242-0BB1-49DE-89DD-381E993069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563" y="-674164"/>
            <a:ext cx="3380012" cy="3374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70;p31">
            <a:extLst>
              <a:ext uri="{FF2B5EF4-FFF2-40B4-BE49-F238E27FC236}">
                <a16:creationId xmlns:a16="http://schemas.microsoft.com/office/drawing/2014/main" id="{73FA6932-3DA1-4A3E-B8EE-50A76DBC5F8A}"/>
              </a:ext>
            </a:extLst>
          </p:cNvPr>
          <p:cNvSpPr/>
          <p:nvPr/>
        </p:nvSpPr>
        <p:spPr>
          <a:xfrm>
            <a:off x="8148001" y="3815300"/>
            <a:ext cx="1357800" cy="135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98897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Я работаю чтобы… что?</a:t>
            </a:r>
            <a:endParaRPr dirty="0">
              <a:latin typeface="+mj-lt"/>
            </a:endParaRPr>
          </a:p>
        </p:txBody>
      </p:sp>
      <p:sp>
        <p:nvSpPr>
          <p:cNvPr id="34" name="Google Shape;256;p30">
            <a:extLst>
              <a:ext uri="{FF2B5EF4-FFF2-40B4-BE49-F238E27FC236}">
                <a16:creationId xmlns:a16="http://schemas.microsoft.com/office/drawing/2014/main" id="{7D444C4E-BDE9-46D2-BDFF-DA6E8294B095}"/>
              </a:ext>
            </a:extLst>
          </p:cNvPr>
          <p:cNvSpPr txBox="1">
            <a:spLocks/>
          </p:cNvSpPr>
          <p:nvPr/>
        </p:nvSpPr>
        <p:spPr>
          <a:xfrm>
            <a:off x="719999" y="1298302"/>
            <a:ext cx="7704000" cy="352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  <a:latin typeface="+mn-lt"/>
                <a:ea typeface="Inconsolata"/>
                <a:cs typeface="Inconsolata"/>
              </a:defRPr>
            </a:lvl1pPr>
            <a:lvl2pPr marL="914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2pPr>
            <a:lvl3pPr marL="1371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3pPr>
            <a:lvl4pPr marL="1828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4pPr>
            <a:lvl5pPr marL="22860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5pPr>
            <a:lvl6pPr marL="27432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6pPr>
            <a:lvl7pPr marL="32004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7pPr>
            <a:lvl8pPr marL="36576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8pPr>
            <a:lvl9pPr marL="4114800" indent="-304800">
              <a:buClr>
                <a:schemeClr val="dk1"/>
              </a:buClr>
              <a:buSzPts val="2000"/>
              <a:buFont typeface="Inconsolata"/>
              <a:buNone/>
              <a:defRPr sz="2000">
                <a:solidFill>
                  <a:schemeClr val="dk1"/>
                </a:solidFill>
                <a:latin typeface="Inconsolata"/>
                <a:ea typeface="Inconsolata"/>
                <a:cs typeface="Inconsolata"/>
              </a:defRPr>
            </a:lvl9pPr>
          </a:lstStyle>
          <a:p>
            <a:r>
              <a:rPr lang="ru-RU" dirty="0"/>
              <a:t>Относитесь к себе, как к компании. Акционерное общество «Я». У компании есть миссия, стратегия и план развития.</a:t>
            </a:r>
          </a:p>
          <a:p>
            <a:r>
              <a:rPr lang="ru-RU" dirty="0"/>
              <a:t>Цели должны быть родные, свои. Чтобы понять, а к тому ли мы стремимся, можно вести </a:t>
            </a:r>
            <a:r>
              <a:rPr lang="ru-RU" dirty="0" err="1"/>
              <a:t>мемуарник</a:t>
            </a:r>
            <a:r>
              <a:rPr lang="ru-RU" dirty="0"/>
              <a:t>.</a:t>
            </a:r>
          </a:p>
          <a:p>
            <a:r>
              <a:rPr lang="ru-RU" dirty="0"/>
              <a:t>Цели можно ставить не только на год вперед, но и на пять и десять лет.</a:t>
            </a:r>
          </a:p>
          <a:p>
            <a:r>
              <a:rPr lang="ru-RU" dirty="0"/>
              <a:t>Заведите стратегическую картонку и выпишите на нее, зачем вообще все это. Каждый день нужно жить с этой мыслью в голове: я работаю, чтобы…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3;p31">
            <a:extLst>
              <a:ext uri="{FF2B5EF4-FFF2-40B4-BE49-F238E27FC236}">
                <a16:creationId xmlns:a16="http://schemas.microsoft.com/office/drawing/2014/main" id="{AC431883-84FB-4A63-BD5D-A845DD64A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820" y="2151425"/>
            <a:ext cx="7724361" cy="18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latin typeface="Ambidexter" panose="04000503080000020004" pitchFamily="82" charset="0"/>
              </a:rPr>
              <a:t>Планы</a:t>
            </a:r>
            <a:endParaRPr sz="9600" dirty="0">
              <a:latin typeface="Ambidexter" panose="04000503080000020004" pitchFamily="82" charset="0"/>
            </a:endParaRPr>
          </a:p>
        </p:txBody>
      </p:sp>
      <p:sp>
        <p:nvSpPr>
          <p:cNvPr id="9" name="Google Shape;264;p31">
            <a:extLst>
              <a:ext uri="{FF2B5EF4-FFF2-40B4-BE49-F238E27FC236}">
                <a16:creationId xmlns:a16="http://schemas.microsoft.com/office/drawing/2014/main" id="{2EB6F70B-F3D5-4250-B609-4FBE6E3683FA}"/>
              </a:ext>
            </a:extLst>
          </p:cNvPr>
          <p:cNvSpPr txBox="1">
            <a:spLocks/>
          </p:cNvSpPr>
          <p:nvPr/>
        </p:nvSpPr>
        <p:spPr>
          <a:xfrm>
            <a:off x="4027150" y="1009801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7200" dirty="0">
                <a:latin typeface="Ambidexter" panose="04000503080000020004" pitchFamily="82" charset="0"/>
              </a:rPr>
              <a:t>4.</a:t>
            </a:r>
          </a:p>
        </p:txBody>
      </p:sp>
      <p:grpSp>
        <p:nvGrpSpPr>
          <p:cNvPr id="10" name="Google Shape;265;p31">
            <a:extLst>
              <a:ext uri="{FF2B5EF4-FFF2-40B4-BE49-F238E27FC236}">
                <a16:creationId xmlns:a16="http://schemas.microsoft.com/office/drawing/2014/main" id="{D1F380CF-CC97-40F3-9D69-003F587B0288}"/>
              </a:ext>
            </a:extLst>
          </p:cNvPr>
          <p:cNvGrpSpPr/>
          <p:nvPr/>
        </p:nvGrpSpPr>
        <p:grpSpPr>
          <a:xfrm>
            <a:off x="5904238" y="535000"/>
            <a:ext cx="3887743" cy="4073500"/>
            <a:chOff x="5904238" y="535000"/>
            <a:chExt cx="3887743" cy="4073500"/>
          </a:xfrm>
        </p:grpSpPr>
        <p:cxnSp>
          <p:nvCxnSpPr>
            <p:cNvPr id="11" name="Google Shape;266;p31">
              <a:extLst>
                <a:ext uri="{FF2B5EF4-FFF2-40B4-BE49-F238E27FC236}">
                  <a16:creationId xmlns:a16="http://schemas.microsoft.com/office/drawing/2014/main" id="{D121765D-87F9-4A78-9FC4-840316355BB5}"/>
                </a:ext>
              </a:extLst>
            </p:cNvPr>
            <p:cNvCxnSpPr/>
            <p:nvPr/>
          </p:nvCxnSpPr>
          <p:spPr>
            <a:xfrm rot="10800000" flipH="1">
              <a:off x="5904238" y="3007700"/>
              <a:ext cx="1600800" cy="160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267;p31">
              <a:extLst>
                <a:ext uri="{FF2B5EF4-FFF2-40B4-BE49-F238E27FC236}">
                  <a16:creationId xmlns:a16="http://schemas.microsoft.com/office/drawing/2014/main" id="{7ED5B549-2E03-4394-939F-7CE46306A089}"/>
                </a:ext>
              </a:extLst>
            </p:cNvPr>
            <p:cNvSpPr/>
            <p:nvPr/>
          </p:nvSpPr>
          <p:spPr>
            <a:xfrm>
              <a:off x="8434181" y="535000"/>
              <a:ext cx="1357800" cy="1357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esign Inspiration Campaign by Slidesgo">
  <a:themeElements>
    <a:clrScheme name="Simple Light">
      <a:dk1>
        <a:srgbClr val="191919"/>
      </a:dk1>
      <a:lt1>
        <a:srgbClr val="E7E9E5"/>
      </a:lt1>
      <a:dk2>
        <a:srgbClr val="CCCCCC"/>
      </a:dk2>
      <a:lt2>
        <a:srgbClr val="666666"/>
      </a:lt2>
      <a:accent1>
        <a:srgbClr val="62C1F6"/>
      </a:accent1>
      <a:accent2>
        <a:srgbClr val="934AED"/>
      </a:accent2>
      <a:accent3>
        <a:srgbClr val="C1ED3C"/>
      </a:accent3>
      <a:accent4>
        <a:srgbClr val="5BC92B"/>
      </a:accent4>
      <a:accent5>
        <a:srgbClr val="FFD062"/>
      </a:accent5>
      <a:accent6>
        <a:srgbClr val="FF9316"/>
      </a:accent6>
      <a:hlink>
        <a:srgbClr val="191919"/>
      </a:hlink>
      <a:folHlink>
        <a:srgbClr val="0097A7"/>
      </a:folHlink>
    </a:clrScheme>
    <a:fontScheme name="Кинжал">
      <a:majorFont>
        <a:latin typeface="Neue Machina Ultrabold"/>
        <a:ea typeface=""/>
        <a:cs typeface=""/>
      </a:majorFont>
      <a:minorFont>
        <a:latin typeface="Inter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Кинжал">
      <a:majorFont>
        <a:latin typeface="Neue Machina Ultrabold"/>
        <a:ea typeface=""/>
        <a:cs typeface=""/>
      </a:majorFont>
      <a:minorFont>
        <a:latin typeface="Inter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593</Words>
  <Application>Microsoft Office PowerPoint</Application>
  <PresentationFormat>Экран (16:9)</PresentationFormat>
  <Paragraphs>59</Paragraphs>
  <Slides>22</Slides>
  <Notes>22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4" baseType="lpstr">
      <vt:lpstr>Arial</vt:lpstr>
      <vt:lpstr>Inter</vt:lpstr>
      <vt:lpstr>Ambidexter</vt:lpstr>
      <vt:lpstr>Neue Machina Ultrabold</vt:lpstr>
      <vt:lpstr>Open Sans Light</vt:lpstr>
      <vt:lpstr>Inconsolata</vt:lpstr>
      <vt:lpstr>Proxima Nova</vt:lpstr>
      <vt:lpstr>DM Sans</vt:lpstr>
      <vt:lpstr>Nunito Light</vt:lpstr>
      <vt:lpstr>Neue Machina</vt:lpstr>
      <vt:lpstr>Design Inspiration Campaign by Slidesgo</vt:lpstr>
      <vt:lpstr>Slidesgo Final Pages</vt:lpstr>
      <vt:lpstr>ТАЙМ МЕНЕДЖМЕНТ</vt:lpstr>
      <vt:lpstr>Управлять временем невозможно.</vt:lpstr>
      <vt:lpstr>Отдых</vt:lpstr>
      <vt:lpstr>Отдых – это очень важно</vt:lpstr>
      <vt:lpstr>2. Неприятные задачи</vt:lpstr>
      <vt:lpstr>Что делать с противными задачами</vt:lpstr>
      <vt:lpstr>Цели</vt:lpstr>
      <vt:lpstr>Я работаю чтобы… что?</vt:lpstr>
      <vt:lpstr>Планы</vt:lpstr>
      <vt:lpstr>Планируем свое время</vt:lpstr>
      <vt:lpstr>Прокрастинация</vt:lpstr>
      <vt:lpstr>Обманываем прокрастинацию</vt:lpstr>
      <vt:lpstr>Авралы</vt:lpstr>
      <vt:lpstr>Что делать, чтобы не горело</vt:lpstr>
      <vt:lpstr>План нужен не для того, чтобы он был выполнен, а для того, чтобы успеть отреагировать, если что-то пойдет не так.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Alternative resources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ТАЙМ МЕНЕДЖМЕНТ</dc:title>
  <dc:creator>Софья Зименкова</dc:creator>
  <cp:lastModifiedBy>Софья Зименкова</cp:lastModifiedBy>
  <cp:revision>12</cp:revision>
  <dcterms:modified xsi:type="dcterms:W3CDTF">2025-03-11T20:24:27Z</dcterms:modified>
</cp:coreProperties>
</file>